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82" r:id="rId15"/>
    <p:sldId id="272" r:id="rId16"/>
    <p:sldId id="273" r:id="rId17"/>
    <p:sldId id="274" r:id="rId18"/>
    <p:sldId id="275" r:id="rId19"/>
    <p:sldId id="281" r:id="rId20"/>
    <p:sldId id="278" r:id="rId21"/>
    <p:sldId id="283" r:id="rId22"/>
    <p:sldId id="279" r:id="rId23"/>
    <p:sldId id="276" r:id="rId24"/>
    <p:sldId id="284" r:id="rId25"/>
    <p:sldId id="285" r:id="rId26"/>
    <p:sldId id="27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74" autoAdjust="0"/>
    <p:restoredTop sz="94660"/>
  </p:normalViewPr>
  <p:slideViewPr>
    <p:cSldViewPr snapToGrid="0">
      <p:cViewPr>
        <p:scale>
          <a:sx n="70" d="100"/>
          <a:sy n="70" d="100"/>
        </p:scale>
        <p:origin x="19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08:41:49.4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6480 670 24504,'-2'26'0,"-6"1"0,-4-1 0,-6 0 0,-4 0 0,-6-1 0,-4 1 0,-5-1 0,-4 0 0,-6-1 0,-4 1 0,-4-2 0,-5 0 0,-4 0 0,-5-1 0,-4 0 0,-4-1 0,-3-1 0,-5 0 0,-3-1 0,-4-1 0,-3-1 0,-3 0 0,-4-1 0,-2-1 0,-3-1 0,-3 0 0,-2-2 0,-3-1 0,-1 0 0,-3-1 0,-1-2 0,-2 0 0,-1-2 0,-1 0 0,-1-1 0,-1-2 0,-1 0 0,0-2 0,0 0 0,0-2 0,0 0 0,0-2 0,1 0 0,1-2 0,1-1 0,1 0 0,1-2 0,2 0 0,1-2 0,3-1 0,1 0 0,3-1 0,2-2 0,3 0 0,3-1 0,2-1 0,4-1 0,3 0 0,3-1 0,4-1 0,3-1 0,5 0 0,3-1 0,4-1 0,4 0 0,5-1 0,4 0 0,5 0 0,4-2 0,4 1 0,6-1 0,4 0 0,5-1 0,4 1 0,6-1 0,4 0 0,6 0 0,4-1 0,6 1 0,4 0 0,6-1 0,4 1 0,6 0 0,4 0 0,6 1 0,4-1 0,5 1 0,4 0 0,6 1 0,4-1 0,4 2 0,5 0 0,4 0 0,5 1 0,4 0 0,4 1 0,3 1 0,5 0 0,3 1 0,4 1 0,3 1 0,3 0 0,4 1 0,2 1 0,3 1 0,3 0 0,2 2 0,3 1 0,1 0 0,3 1 0,1 2 0,2 0 0,1 2 0,1 0 0,1 1 0,1 2 0,1 0 0,0 2 0,0 0 0,0 2 0,0 0 0,0 2 0,-1 0 0,-1 2 0,-1 1 0,-1 0 0,-1 2 0,-2 0 0,-1 2 0,-3 1 0,-1 0 0,-3 1 0,-2 2 0,-3 0 0,-3 1 0,-2 1 0,-4 1 0,-3 0 0,-3 1 0,-4 1 0,-3 1 0,-5 0 0,-3 1 0,-4 1 0,-4 0 0,-5 1 0,-4 0 0,-5 0 0,-4 2 0,-4-1 0,-6 1 0,-4 0 0,-5 1 0,-4-1 0,-6 1 0,-4 0 0,-6 0 0,-4 1 0,-6-1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85342-9151-49D6-BC6F-1087E53496D3}" type="datetimeFigureOut">
              <a:rPr lang="pl-PL" smtClean="0"/>
              <a:t>17.05.2025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2494C-CDC6-4079-BC1A-7942C6327B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1143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0EAF8-AE30-28A0-7562-40D1B2BE7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71EF31-C2B2-8096-A904-2F0F51C38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333" y="99419"/>
            <a:ext cx="9753837" cy="332958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Czy obywatel ma prawo do szybkiego ujawnienia swoich praw w księdze wieczystej?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6922E2F-210C-2D64-9AC4-971E072FE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5591196"/>
            <a:ext cx="8825658" cy="861420"/>
          </a:xfrm>
        </p:spPr>
        <p:txBody>
          <a:bodyPr/>
          <a:lstStyle/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l-PL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zymon Posadzy, Notariusz w Poznaniu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F43906A-49B1-7568-0457-D9466D2E1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2" y="5675573"/>
            <a:ext cx="1987867" cy="77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50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79D68-E8AC-82FF-7F78-8588F50B6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3427B3-94E3-77D2-676C-0C57B6E82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658" y="1228344"/>
            <a:ext cx="9753837" cy="388315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pl-PL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0671BBA-96BF-21E9-99CA-7074EEE17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5591196"/>
            <a:ext cx="8825658" cy="861420"/>
          </a:xfrm>
        </p:spPr>
        <p:txBody>
          <a:bodyPr/>
          <a:lstStyle/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l-PL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zymon Posadzy, Notariusz Poznaniu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D9E9ABB-FEA2-B35C-7122-B0EEC6A76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1" y="5735955"/>
            <a:ext cx="1839617" cy="71666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CDBD11E8-033A-3562-4B55-FF1665787619}"/>
              </a:ext>
            </a:extLst>
          </p:cNvPr>
          <p:cNvSpPr txBox="1"/>
          <p:nvPr/>
        </p:nvSpPr>
        <p:spPr>
          <a:xfrm>
            <a:off x="1072658" y="1772141"/>
            <a:ext cx="10337369" cy="2337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Ramy prawne:</a:t>
            </a:r>
          </a:p>
          <a:p>
            <a:pPr>
              <a:lnSpc>
                <a:spcPct val="150000"/>
              </a:lnSpc>
            </a:pPr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Pozycja ustrojowa referendarzy sądowych a pozycja notariusza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Konieczne zmiany legislacyjne, by notariusze mogli dokonywać wpisów w księgach wieczystych</a:t>
            </a:r>
          </a:p>
        </p:txBody>
      </p:sp>
    </p:spTree>
    <p:extLst>
      <p:ext uri="{BB962C8B-B14F-4D97-AF65-F5344CB8AC3E}">
        <p14:creationId xmlns:p14="http://schemas.microsoft.com/office/powerpoint/2010/main" val="711337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6C6E0-176C-EF69-2F00-846E116FC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6C217E-2163-3548-9F8F-62CEDBAAD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658" y="1228344"/>
            <a:ext cx="9753837" cy="388315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pl-PL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DBF5121-F6B1-20D3-5DAF-F0CDA3FCF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5591196"/>
            <a:ext cx="8825658" cy="861420"/>
          </a:xfrm>
        </p:spPr>
        <p:txBody>
          <a:bodyPr/>
          <a:lstStyle/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l-PL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zymon Posadzy, Notariusz w Poznaniu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9D143B4-A082-E537-69FE-2E52A45EB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1" y="5735955"/>
            <a:ext cx="1839617" cy="71666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DC505967-174A-ACCE-0B4A-288ED6380AEE}"/>
              </a:ext>
            </a:extLst>
          </p:cNvPr>
          <p:cNvSpPr txBox="1"/>
          <p:nvPr/>
        </p:nvSpPr>
        <p:spPr>
          <a:xfrm>
            <a:off x="647581" y="2718477"/>
            <a:ext cx="10896838" cy="111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Wyrok Trybunału Konstytucyjnego z dnia 12 maja 2011 r.    P 38/08</a:t>
            </a:r>
          </a:p>
          <a:p>
            <a:pPr>
              <a:lnSpc>
                <a:spcPct val="150000"/>
              </a:lnSpc>
            </a:pP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5A1C941-E1A9-FA9B-A55D-A2F4EFA88FA8}"/>
              </a:ext>
            </a:extLst>
          </p:cNvPr>
          <p:cNvSpPr txBox="1"/>
          <p:nvPr/>
        </p:nvSpPr>
        <p:spPr>
          <a:xfrm>
            <a:off x="588935" y="280719"/>
            <a:ext cx="8901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Pozycja ustrojowa referendarzy sądowych a pozycja notariusza</a:t>
            </a:r>
          </a:p>
        </p:txBody>
      </p:sp>
    </p:spTree>
    <p:extLst>
      <p:ext uri="{BB962C8B-B14F-4D97-AF65-F5344CB8AC3E}">
        <p14:creationId xmlns:p14="http://schemas.microsoft.com/office/powerpoint/2010/main" val="4086958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607D9-4B12-5FF0-2307-29B1D9BA5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4E35F1-1398-00EB-4C7E-60521239E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658" y="1228344"/>
            <a:ext cx="9753837" cy="388315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pl-PL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87FCFBB-7452-A605-8DD5-BBA5BC4F1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133" y="5591196"/>
            <a:ext cx="8825658" cy="861420"/>
          </a:xfrm>
        </p:spPr>
        <p:txBody>
          <a:bodyPr/>
          <a:lstStyle/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l-PL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zymon Posadzy, Notariusz w Poznaniu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5B1AAA0-8037-7968-F12E-F785DF073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1" y="5735955"/>
            <a:ext cx="1839617" cy="71666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BEC13900-105B-7D15-02DA-0801DD4E3B9B}"/>
              </a:ext>
            </a:extLst>
          </p:cNvPr>
          <p:cNvSpPr txBox="1"/>
          <p:nvPr/>
        </p:nvSpPr>
        <p:spPr>
          <a:xfrm>
            <a:off x="793018" y="1464252"/>
            <a:ext cx="9273850" cy="3261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Konstytucja powierza sądom dwojakiego rodzaju zadania. Z jednej strony sprawują one wymiar sprawiedliwości, z drugiej zaś wykonują inne zadania, które nie polegają na rozstrzyganiu spraw w rozumieniu art. 45 ust. 1 Konstytucji. 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Trybunał Konstytucyjny stwierdza, że referendarze są urzędnikami sądowymi, którzy zostali upoważnieni do wykonywania oznaczonych czynności w postępowaniu sądowym - innych niż sprawowanie wymiaru sprawiedliwości.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C8B661F-A50A-DDE4-6203-30D3FACBAEFF}"/>
              </a:ext>
            </a:extLst>
          </p:cNvPr>
          <p:cNvSpPr txBox="1"/>
          <p:nvPr/>
        </p:nvSpPr>
        <p:spPr>
          <a:xfrm>
            <a:off x="855133" y="136574"/>
            <a:ext cx="8559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Pozycja ustrojowa referendarzy sądowych a pozycja notariusza</a:t>
            </a:r>
          </a:p>
        </p:txBody>
      </p:sp>
    </p:spTree>
    <p:extLst>
      <p:ext uri="{BB962C8B-B14F-4D97-AF65-F5344CB8AC3E}">
        <p14:creationId xmlns:p14="http://schemas.microsoft.com/office/powerpoint/2010/main" val="3868981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B50E2-6AB0-6746-C656-F4F212E17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761906-7C50-4EA1-07DF-D001EFC38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658" y="1228344"/>
            <a:ext cx="9753837" cy="388315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pl-PL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D9E26BC-1857-6EC8-D518-8AFA07A3E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5591196"/>
            <a:ext cx="8825658" cy="861420"/>
          </a:xfrm>
        </p:spPr>
        <p:txBody>
          <a:bodyPr/>
          <a:lstStyle/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l-PL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zymon Posadzy, Notariusz w Poznaniu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5474C76-21AF-1B33-B177-D484BFCA0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1" y="5735955"/>
            <a:ext cx="1839617" cy="71666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06E943D-32A5-DDFB-F807-716EA0A8855C}"/>
              </a:ext>
            </a:extLst>
          </p:cNvPr>
          <p:cNvSpPr txBox="1"/>
          <p:nvPr/>
        </p:nvSpPr>
        <p:spPr>
          <a:xfrm>
            <a:off x="1072658" y="2359746"/>
            <a:ext cx="9353296" cy="3063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Podmiot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któremu powierzono w ramach struktury sądów oznaczone zadania z zakresu ochrony prawnej, 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musi mieć zagwarantowane warunki: stabilności zatrudnienia, bezstronności i niezależności od innych organów władzy publicznej.</a:t>
            </a:r>
          </a:p>
          <a:p>
            <a:pPr>
              <a:lnSpc>
                <a:spcPct val="150000"/>
              </a:lnSpc>
            </a:pP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l-P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F6E7680-0ABB-60FA-992C-018F414F4ACB}"/>
              </a:ext>
            </a:extLst>
          </p:cNvPr>
          <p:cNvSpPr txBox="1"/>
          <p:nvPr/>
        </p:nvSpPr>
        <p:spPr>
          <a:xfrm>
            <a:off x="846666" y="238368"/>
            <a:ext cx="8805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Pozycja ustrojowa referendarzy sądowych a pozycja notariusza</a:t>
            </a:r>
          </a:p>
        </p:txBody>
      </p:sp>
    </p:spTree>
    <p:extLst>
      <p:ext uri="{BB962C8B-B14F-4D97-AF65-F5344CB8AC3E}">
        <p14:creationId xmlns:p14="http://schemas.microsoft.com/office/powerpoint/2010/main" val="3383896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9CA7C-70C0-FB49-EFC0-3DFC263A4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519F12-4DD5-72C0-011B-BA81E0879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658" y="1228344"/>
            <a:ext cx="9753837" cy="388315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pl-PL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F0ABFC6-FC8F-27CC-6533-3C3F73DC4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5591196"/>
            <a:ext cx="8825658" cy="861420"/>
          </a:xfrm>
        </p:spPr>
        <p:txBody>
          <a:bodyPr/>
          <a:lstStyle/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l-PL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zymon Posadzy, Notariusz w Poznaniu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E12C2EA-2967-F090-FFC5-3964B4415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1" y="5735955"/>
            <a:ext cx="1839617" cy="71666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2BC669D-BE61-814E-07B9-1EC71C92E3EB}"/>
              </a:ext>
            </a:extLst>
          </p:cNvPr>
          <p:cNvSpPr txBox="1"/>
          <p:nvPr/>
        </p:nvSpPr>
        <p:spPr>
          <a:xfrm>
            <a:off x="1154953" y="1548702"/>
            <a:ext cx="9402979" cy="3802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Prawo o notariacie – ustawa z dnia 14 lutego 1991 r. </a:t>
            </a:r>
          </a:p>
          <a:p>
            <a:pPr>
              <a:lnSpc>
                <a:spcPct val="150000"/>
              </a:lnSpc>
            </a:pPr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2 § 1. Notariusz w zakresie swoich uprawnień, o których mowa w art. 1, działa jako osoba zaufania publicznego, korzystając z ochrony przysługującej funkcjonariuszom publicznym.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 2. Czynności notarialne, dokonane przez notariusza zgodnie z prawem, mają charakter dokumentu urzędowego.</a:t>
            </a:r>
          </a:p>
          <a:p>
            <a:pPr>
              <a:lnSpc>
                <a:spcPct val="150000"/>
              </a:lnSpc>
            </a:pPr>
            <a:endParaRPr lang="pl-P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75C1841-74A8-F64B-D392-9FE34B667390}"/>
              </a:ext>
            </a:extLst>
          </p:cNvPr>
          <p:cNvSpPr txBox="1"/>
          <p:nvPr/>
        </p:nvSpPr>
        <p:spPr>
          <a:xfrm>
            <a:off x="1154953" y="186112"/>
            <a:ext cx="85901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Pozycja ustrojowa referendarzy sądowych, a pozycja notariusza</a:t>
            </a:r>
          </a:p>
        </p:txBody>
      </p:sp>
    </p:spTree>
    <p:extLst>
      <p:ext uri="{BB962C8B-B14F-4D97-AF65-F5344CB8AC3E}">
        <p14:creationId xmlns:p14="http://schemas.microsoft.com/office/powerpoint/2010/main" val="1920534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4425B-CC1A-9E68-3679-A66F05BB9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10FF19-1D6E-8F6C-BE60-04D36A765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658" y="1228344"/>
            <a:ext cx="9753837" cy="388315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pl-PL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D83534A-8C7C-2FEF-B370-51EA51FDC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5591196"/>
            <a:ext cx="8825658" cy="861420"/>
          </a:xfrm>
        </p:spPr>
        <p:txBody>
          <a:bodyPr/>
          <a:lstStyle/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l-PL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zymon Posadzy, Notariusz w Poznaniu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111A8E4-6B7E-56C7-85CE-1590CDB30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1" y="5735955"/>
            <a:ext cx="1839617" cy="71666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C56B5C22-690F-8A98-96CF-6374D832737B}"/>
              </a:ext>
            </a:extLst>
          </p:cNvPr>
          <p:cNvSpPr txBox="1"/>
          <p:nvPr/>
        </p:nvSpPr>
        <p:spPr>
          <a:xfrm>
            <a:off x="948267" y="1652083"/>
            <a:ext cx="9459875" cy="3261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Prawo o notariacie – nowa czynność notarialna - w art. 79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„Notariusz dokonuje następujących czynności: (…) 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8b) dokonuje wpisów w księgach wieczystych”</a:t>
            </a:r>
          </a:p>
          <a:p>
            <a:pPr>
              <a:lnSpc>
                <a:spcPct val="150000"/>
              </a:lnSpc>
            </a:pPr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Kodeks postępowania cywilnego – zmiany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„Art. 509</a:t>
            </a:r>
            <a:r>
              <a:rPr lang="pl-PL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§ 1. Czynności w postępowaniu wieczystoksięgowym może wykonywać referendarz sądowy, a także notariusz.”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E733184-8446-64F9-1518-B36FB9621F46}"/>
              </a:ext>
            </a:extLst>
          </p:cNvPr>
          <p:cNvSpPr txBox="1"/>
          <p:nvPr/>
        </p:nvSpPr>
        <p:spPr>
          <a:xfrm>
            <a:off x="948267" y="2143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Konieczne zmiany legislacyjne</a:t>
            </a:r>
          </a:p>
        </p:txBody>
      </p:sp>
    </p:spTree>
    <p:extLst>
      <p:ext uri="{BB962C8B-B14F-4D97-AF65-F5344CB8AC3E}">
        <p14:creationId xmlns:p14="http://schemas.microsoft.com/office/powerpoint/2010/main" val="2800445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ED8B0-4761-39AA-4BFE-88B3CF51F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038928-75D2-8924-7FE9-F38FDDCDA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658" y="1228344"/>
            <a:ext cx="9753837" cy="388315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pl-PL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EF530E7-E034-2E3C-F10D-B3D749B6B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5591196"/>
            <a:ext cx="8825658" cy="861420"/>
          </a:xfrm>
        </p:spPr>
        <p:txBody>
          <a:bodyPr/>
          <a:lstStyle/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l-PL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zymon Posadzy, Notariusz w Poznaniu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82ACC86-4261-EEB6-58AD-20EDAEACA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1" y="5735955"/>
            <a:ext cx="1839617" cy="71666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0F0C457-EFA6-1C0F-AE71-F3BFCD4E80E4}"/>
              </a:ext>
            </a:extLst>
          </p:cNvPr>
          <p:cNvSpPr txBox="1"/>
          <p:nvPr/>
        </p:nvSpPr>
        <p:spPr>
          <a:xfrm>
            <a:off x="1154954" y="1734248"/>
            <a:ext cx="9324409" cy="3261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626</a:t>
            </a:r>
            <a:r>
              <a:rPr lang="pl-PL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kpc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dodanie nowych jednostek redakcyjnych: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 12. Wpisu dokonuje również notariusz sporządzający czynność notarialną dotyczącą tego prawa.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 13. Na wpis dokonany przez notariusza służy skarga do sądu, który prowadzi księgę wieczystą, w której notariusz dokonał wpisu. Sąd rozpoznaje sprawę jako sąd pierwszej instancji, do skargi tej stosuje się przepisy o skardze na orzeczenie referendarza sądowego. </a:t>
            </a:r>
            <a:endParaRPr lang="pl-PL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2B71961-3AC1-99DA-AC5D-F4198D0FB70F}"/>
              </a:ext>
            </a:extLst>
          </p:cNvPr>
          <p:cNvSpPr txBox="1"/>
          <p:nvPr/>
        </p:nvSpPr>
        <p:spPr>
          <a:xfrm>
            <a:off x="1072658" y="3605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Konieczne zmiany legislacyjne</a:t>
            </a:r>
          </a:p>
        </p:txBody>
      </p:sp>
    </p:spTree>
    <p:extLst>
      <p:ext uri="{BB962C8B-B14F-4D97-AF65-F5344CB8AC3E}">
        <p14:creationId xmlns:p14="http://schemas.microsoft.com/office/powerpoint/2010/main" val="647930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F4F96-4A3D-FF12-CDFD-82E23498D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5B079A-9850-D42E-09C8-1FC489744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658" y="1228344"/>
            <a:ext cx="9753837" cy="388315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pl-PL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B7BA3F7-02DE-7C0F-8793-9BF59B750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5591196"/>
            <a:ext cx="8825658" cy="861420"/>
          </a:xfrm>
        </p:spPr>
        <p:txBody>
          <a:bodyPr/>
          <a:lstStyle/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l-PL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zymon Posadzy, Notariusz Poznaniu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1343A3A-BB0F-AFF6-2FC2-CB44761EF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1" y="5735955"/>
            <a:ext cx="1839617" cy="71666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2D7AF883-5233-A2FC-7DD9-909DF8EF1241}"/>
              </a:ext>
            </a:extLst>
          </p:cNvPr>
          <p:cNvSpPr txBox="1"/>
          <p:nvPr/>
        </p:nvSpPr>
        <p:spPr>
          <a:xfrm>
            <a:off x="1134530" y="1642971"/>
            <a:ext cx="9108927" cy="2885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Całkowita rezygnacja z dalszego prowadzenia papierowych akt ksiąg wieczystych.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Stworzenie na wzór akt rejestrowych Krajowego Rejestru Sądowego wyłącznie elektronicznych akt ksiąg wieczystych.</a:t>
            </a:r>
          </a:p>
          <a:p>
            <a:pPr>
              <a:lnSpc>
                <a:spcPct val="150000"/>
              </a:lnSpc>
            </a:pPr>
            <a:endParaRPr lang="pl-PL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l-P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7B02B82-5A3A-82D5-CC0D-9A59ABF75F7E}"/>
              </a:ext>
            </a:extLst>
          </p:cNvPr>
          <p:cNvSpPr txBox="1"/>
          <p:nvPr/>
        </p:nvSpPr>
        <p:spPr>
          <a:xfrm>
            <a:off x="1154954" y="3793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Konieczne zmiany w zakresie technicznym</a:t>
            </a:r>
          </a:p>
        </p:txBody>
      </p:sp>
    </p:spTree>
    <p:extLst>
      <p:ext uri="{BB962C8B-B14F-4D97-AF65-F5344CB8AC3E}">
        <p14:creationId xmlns:p14="http://schemas.microsoft.com/office/powerpoint/2010/main" val="264322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61F54-194F-0F9F-EC2F-02D9690ED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06B104-1F4D-085E-155E-51A82A41F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658" y="1228344"/>
            <a:ext cx="9753837" cy="388315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pl-PL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85B231F-07FD-9A7C-FBB5-245C5770B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5591196"/>
            <a:ext cx="8825658" cy="861420"/>
          </a:xfrm>
        </p:spPr>
        <p:txBody>
          <a:bodyPr/>
          <a:lstStyle/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l-PL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zymon Posadzy, Notariusz w Poznaniu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D3AD7CC-0EA7-2243-8DE6-6FD9DDE3B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1" y="5735955"/>
            <a:ext cx="1839617" cy="71666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ABA47FD3-EFBC-D74A-42F4-8CF33C6414D4}"/>
              </a:ext>
            </a:extLst>
          </p:cNvPr>
          <p:cNvSpPr txBox="1"/>
          <p:nvPr/>
        </p:nvSpPr>
        <p:spPr>
          <a:xfrm>
            <a:off x="350520" y="2476110"/>
            <a:ext cx="10896838" cy="952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Zagrożenia i trudności (mityczne i prawdziwe) </a:t>
            </a:r>
          </a:p>
          <a:p>
            <a:pPr algn="ctr"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powierzenia wpisów w KW notariuszom</a:t>
            </a:r>
          </a:p>
        </p:txBody>
      </p:sp>
    </p:spTree>
    <p:extLst>
      <p:ext uri="{BB962C8B-B14F-4D97-AF65-F5344CB8AC3E}">
        <p14:creationId xmlns:p14="http://schemas.microsoft.com/office/powerpoint/2010/main" val="3513414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8A019-D2B1-5D70-4058-45EC55693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EAC5CB-AA5E-8CDC-36AA-C368C4C79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658" y="1228344"/>
            <a:ext cx="9753837" cy="388315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pl-PL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2C6872A-12DB-A7DB-7F86-284E67DDA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5591196"/>
            <a:ext cx="8825658" cy="861420"/>
          </a:xfrm>
        </p:spPr>
        <p:txBody>
          <a:bodyPr/>
          <a:lstStyle/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l-PL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zymon Posadzy, Notariusz w Poznaniu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E3C3932-3038-A9CB-25B8-CD432E74A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1" y="5735955"/>
            <a:ext cx="1839617" cy="71666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DA23D91C-8EC2-7950-27D2-E7DA1AA74C70}"/>
              </a:ext>
            </a:extLst>
          </p:cNvPr>
          <p:cNvSpPr txBox="1"/>
          <p:nvPr/>
        </p:nvSpPr>
        <p:spPr>
          <a:xfrm>
            <a:off x="1146582" y="1835447"/>
            <a:ext cx="9753837" cy="3420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Bezpieczny dostęp do systemu teleinformatycznego ksiąg wieczystych.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Rejestracja i administrowanie nowymi użytkownikami (notariuszami) na poziomie wszystkich sądów w Polsce.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Zaawansowane szkolenia z obsługi systemu 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ekw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dla notariuszy.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Nakłady na stworzenie cyfrowych akt ksiąg wieczystych (serwery)</a:t>
            </a:r>
          </a:p>
          <a:p>
            <a:pPr>
              <a:lnSpc>
                <a:spcPct val="150000"/>
              </a:lnSpc>
            </a:pPr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EBFB3C5-470B-BF47-DA40-17DD757C09B2}"/>
              </a:ext>
            </a:extLst>
          </p:cNvPr>
          <p:cNvSpPr txBox="1"/>
          <p:nvPr/>
        </p:nvSpPr>
        <p:spPr>
          <a:xfrm>
            <a:off x="1072658" y="4344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Zagrożenia  - k</a:t>
            </a:r>
            <a:r>
              <a:rPr lang="pl-PL" dirty="0"/>
              <a:t>westie techniczne i technologiczne </a:t>
            </a:r>
          </a:p>
        </p:txBody>
      </p:sp>
    </p:spTree>
    <p:extLst>
      <p:ext uri="{BB962C8B-B14F-4D97-AF65-F5344CB8AC3E}">
        <p14:creationId xmlns:p14="http://schemas.microsoft.com/office/powerpoint/2010/main" val="701924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BB1D3-2FDD-0F93-0B2E-1028E90C4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519F59-E168-3E7C-1482-FC5A5944E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3" y="266757"/>
            <a:ext cx="9786849" cy="323069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Propozycja:</a:t>
            </a:r>
            <a:b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Powierzenie notariuszom kompetencji w zakresie dokonywania wpisów w księgach wieczystych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E7DA8FF-8FDD-A95F-F3D7-626F0CD2C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5591196"/>
            <a:ext cx="8825658" cy="861420"/>
          </a:xfrm>
        </p:spPr>
        <p:txBody>
          <a:bodyPr/>
          <a:lstStyle/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l-PL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zymon Posadzy, Notariusz w Poznaniu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9FC676E-1188-6E72-B1B0-1D18D885D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1" y="5735955"/>
            <a:ext cx="1839617" cy="71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22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61677-0E7B-F76E-0F45-6DFBEA1DB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9E4668-4D81-AC6D-555F-B5182E7DD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658" y="1228344"/>
            <a:ext cx="9753837" cy="388315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pl-PL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4F11B3D-0C44-800B-8175-63967EDB9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5591196"/>
            <a:ext cx="8825658" cy="861420"/>
          </a:xfrm>
        </p:spPr>
        <p:txBody>
          <a:bodyPr/>
          <a:lstStyle/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l-PL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zymon Posadzy, Notariusz w Poznaniu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7C6B437-0219-31E9-B8C9-C4FFD3202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1" y="5735955"/>
            <a:ext cx="1839617" cy="71666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C0E41ADC-26A3-7394-1E69-0E83DF8EB91C}"/>
              </a:ext>
            </a:extLst>
          </p:cNvPr>
          <p:cNvSpPr txBox="1"/>
          <p:nvPr/>
        </p:nvSpPr>
        <p:spPr>
          <a:xfrm>
            <a:off x="1154954" y="2291923"/>
            <a:ext cx="9140513" cy="1876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Kognicja w postępowaniu wieczystoksięgowym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626</a:t>
            </a:r>
            <a:r>
              <a:rPr lang="pl-PL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§ 2. 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kpc</a:t>
            </a:r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Rozpoznając wniosek o wpis, sąd bada jedynie treść i formę wniosku, dołączonych do wniosku dokumentów oraz treść księgi wieczystej.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3BDAE3F-1D3D-7E13-7914-EEBE32429949}"/>
              </a:ext>
            </a:extLst>
          </p:cNvPr>
          <p:cNvSpPr txBox="1"/>
          <p:nvPr/>
        </p:nvSpPr>
        <p:spPr>
          <a:xfrm>
            <a:off x="1072658" y="4867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Zagrożenia  - z</a:t>
            </a:r>
            <a:r>
              <a:rPr lang="pl-PL" dirty="0"/>
              <a:t>agadnienia prawne</a:t>
            </a:r>
          </a:p>
        </p:txBody>
      </p:sp>
    </p:spTree>
    <p:extLst>
      <p:ext uri="{BB962C8B-B14F-4D97-AF65-F5344CB8AC3E}">
        <p14:creationId xmlns:p14="http://schemas.microsoft.com/office/powerpoint/2010/main" val="3655086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1B01D-0A02-79C8-A97A-F4BB894C2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C34658-5686-8B25-B728-6A5548025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658" y="1228344"/>
            <a:ext cx="9753837" cy="388315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pl-PL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31A4AF4-E29E-89B4-7F2C-A13BFA5E4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5591196"/>
            <a:ext cx="8825658" cy="861420"/>
          </a:xfrm>
        </p:spPr>
        <p:txBody>
          <a:bodyPr/>
          <a:lstStyle/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l-PL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zymon Posadzy, Notariusz w Poznaniu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D5689F1-8EB2-387C-3203-742902784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1" y="5735955"/>
            <a:ext cx="1839617" cy="71666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17890EBB-834B-D407-35D5-841B8CDE76E4}"/>
              </a:ext>
            </a:extLst>
          </p:cNvPr>
          <p:cNvSpPr txBox="1"/>
          <p:nvPr/>
        </p:nvSpPr>
        <p:spPr>
          <a:xfrm>
            <a:off x="923390" y="2336833"/>
            <a:ext cx="9516010" cy="1414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Postanowienie Sądu Najwyższego z dnia 18 maja 2023 r. II CSKP 1286/22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Sąd prowadzący księgę wieczystą nie jest powołany do przeprowadzania dowodów i rozstrzygania sporów.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C505BD6-5B5E-C3AD-C9D8-1588074E977A}"/>
              </a:ext>
            </a:extLst>
          </p:cNvPr>
          <p:cNvSpPr txBox="1"/>
          <p:nvPr/>
        </p:nvSpPr>
        <p:spPr>
          <a:xfrm>
            <a:off x="923390" y="1201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Zagrożenia  - z</a:t>
            </a:r>
            <a:r>
              <a:rPr lang="pl-PL" dirty="0"/>
              <a:t>agadnienia prawne</a:t>
            </a:r>
          </a:p>
        </p:txBody>
      </p:sp>
    </p:spTree>
    <p:extLst>
      <p:ext uri="{BB962C8B-B14F-4D97-AF65-F5344CB8AC3E}">
        <p14:creationId xmlns:p14="http://schemas.microsoft.com/office/powerpoint/2010/main" val="1106338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AAE96-CB76-AD32-33B3-112CAB051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71E9A2-CBA5-02DD-0C8C-4BA31E0FB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658" y="1228344"/>
            <a:ext cx="9753837" cy="388315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pl-PL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DA28D8D-A1F9-A504-A98D-235C7AAC8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3325" y="5850374"/>
            <a:ext cx="8825658" cy="861420"/>
          </a:xfrm>
        </p:spPr>
        <p:txBody>
          <a:bodyPr/>
          <a:lstStyle/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l-PL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zymon Posadzy, Notariusz w Poznaniu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9050764-0104-781E-11D6-3C31338B2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1" y="5735955"/>
            <a:ext cx="1839617" cy="71666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D6BE8A77-E23F-5D64-AD31-69FBFD275457}"/>
              </a:ext>
            </a:extLst>
          </p:cNvPr>
          <p:cNvSpPr txBox="1"/>
          <p:nvPr/>
        </p:nvSpPr>
        <p:spPr>
          <a:xfrm>
            <a:off x="993325" y="1850282"/>
            <a:ext cx="9248209" cy="3261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Postanowienie Sądu Najwyższego z dnia 28 stycznia 2020 r. V CSK 238/19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Przedmiotem postępowania wieczystoksięgowego jest jedynie ocena kompletności wniosku i formalnej prawidłowości dowodów przedstawionych na jego poparcie (art. 6268 § 2 KPC), a nie prawidłowość, ważność i skuteczność czynności prawnych stanowiących ich podstawę. Ograniczony zakres kognicji sądu wieczystoksięgowego powoduje, że spory dotyczące takich kwestii powinny być rozpoznawane w innych postępowaniach.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C62E177-4FE7-4F50-405D-B716888269ED}"/>
              </a:ext>
            </a:extLst>
          </p:cNvPr>
          <p:cNvSpPr txBox="1"/>
          <p:nvPr/>
        </p:nvSpPr>
        <p:spPr>
          <a:xfrm>
            <a:off x="1072658" y="2165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Zagadnienia prawne</a:t>
            </a:r>
          </a:p>
        </p:txBody>
      </p:sp>
    </p:spTree>
    <p:extLst>
      <p:ext uri="{BB962C8B-B14F-4D97-AF65-F5344CB8AC3E}">
        <p14:creationId xmlns:p14="http://schemas.microsoft.com/office/powerpoint/2010/main" val="799596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0ABC3-3F6A-442D-6A00-677ABF0EE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E17817-2EAE-F290-731A-00501EC8F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658" y="1228344"/>
            <a:ext cx="9753837" cy="388315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pl-PL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0A5AA64-FD40-5CE8-B1BC-0D5FA4AB4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5863161"/>
            <a:ext cx="8825658" cy="861420"/>
          </a:xfrm>
        </p:spPr>
        <p:txBody>
          <a:bodyPr/>
          <a:lstStyle/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l-PL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zymon Posadzy, Notariusz w Poznaniu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14B7FFE-CF52-9CB0-9EC3-06B2F20CF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1" y="5735955"/>
            <a:ext cx="1839617" cy="71666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8C1E87CF-B654-7AAB-130A-9AAFA1E54B86}"/>
              </a:ext>
            </a:extLst>
          </p:cNvPr>
          <p:cNvSpPr txBox="1"/>
          <p:nvPr/>
        </p:nvSpPr>
        <p:spPr>
          <a:xfrm>
            <a:off x="1154954" y="1539313"/>
            <a:ext cx="9132046" cy="3261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Postanowienie Sądu Najwyższego z dnia 28 czerwca 2019 r. IV CSK 231/18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art. 68 § 2 ustawy o księgach wieczystych i hipotece wynika, iż w wypadku powstania stanu tzw. „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nadzabezpieczenia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właściciel nieruchomości obciążonej hipoteką może wystąpić przeciwko wierzycielowi z powództwem o zmniejszenie kwoty zabezpieczenia, żądanie takie nie może natomiast być dochodzone w postępowaniu wieczystoksięgowym, w kognicji tego sądu nie mieści się bowiem ocena, czy suma hipoteki jest nadmierna (art. 6268 § 2 KPC)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F24639E-3816-BC4B-5A87-916A20098FD8}"/>
              </a:ext>
            </a:extLst>
          </p:cNvPr>
          <p:cNvSpPr txBox="1"/>
          <p:nvPr/>
        </p:nvSpPr>
        <p:spPr>
          <a:xfrm>
            <a:off x="1154954" y="26842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Zagrożenia  - z</a:t>
            </a:r>
            <a:r>
              <a:rPr lang="pl-PL" dirty="0"/>
              <a:t>agadnienia prawne</a:t>
            </a:r>
          </a:p>
        </p:txBody>
      </p:sp>
    </p:spTree>
    <p:extLst>
      <p:ext uri="{BB962C8B-B14F-4D97-AF65-F5344CB8AC3E}">
        <p14:creationId xmlns:p14="http://schemas.microsoft.com/office/powerpoint/2010/main" val="826471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AF0AF-559C-1F88-84CD-2CF9B44F6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3C4598-766D-E22E-54FC-544D2D7B6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658" y="1228344"/>
            <a:ext cx="9753837" cy="388315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pl-PL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4BFBE91-C821-06A9-54CA-E9EFEC57A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390" y="5866541"/>
            <a:ext cx="8825658" cy="861420"/>
          </a:xfrm>
        </p:spPr>
        <p:txBody>
          <a:bodyPr/>
          <a:lstStyle/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l-PL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zymon Posadzy, Notariusz w Poznaniu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DA8E25C-D004-1110-38A4-120273D54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1" y="5735955"/>
            <a:ext cx="1839617" cy="71666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AABFD4D-FEAF-7887-B513-15EAE88F1658}"/>
              </a:ext>
            </a:extLst>
          </p:cNvPr>
          <p:cNvSpPr txBox="1"/>
          <p:nvPr/>
        </p:nvSpPr>
        <p:spPr>
          <a:xfrm>
            <a:off x="4806151" y="3059668"/>
            <a:ext cx="6094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Korzyści</a:t>
            </a:r>
          </a:p>
        </p:txBody>
      </p:sp>
    </p:spTree>
    <p:extLst>
      <p:ext uri="{BB962C8B-B14F-4D97-AF65-F5344CB8AC3E}">
        <p14:creationId xmlns:p14="http://schemas.microsoft.com/office/powerpoint/2010/main" val="77383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CB0EE-3C1C-CC9A-36CE-1D37BC46F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24764C-B537-9241-3514-F57DED451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658" y="1228344"/>
            <a:ext cx="9753837" cy="388315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pl-PL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B7A44AE-FB27-B7CA-B19B-3B32B0040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390" y="5866541"/>
            <a:ext cx="8825658" cy="861420"/>
          </a:xfrm>
        </p:spPr>
        <p:txBody>
          <a:bodyPr/>
          <a:lstStyle/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l-PL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zymon Posadzy, Notariusz w Poznaniu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9AA247B-066D-36A6-B0FE-B8D214391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1" y="5735955"/>
            <a:ext cx="1839617" cy="71666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533C943-A1F3-F10B-0D0F-085423F1C662}"/>
              </a:ext>
            </a:extLst>
          </p:cNvPr>
          <p:cNvSpPr txBox="1"/>
          <p:nvPr/>
        </p:nvSpPr>
        <p:spPr>
          <a:xfrm>
            <a:off x="1072658" y="1551412"/>
            <a:ext cx="9949662" cy="4184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Szybkość postępowania – wpis w księdze wieczystej w tym samym czasie, co podpisanie aktu notarialnego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Niewielkie nakłady z budżetu RP (obsługa informatyczna dotycząca nadawania uprawnień w systemie teleinformatycznym 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ekw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dla notariuszy oraz cyfrowe akta ksiąg wieczystych)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„Uwolnienie” etatów referendarskich i sekretarskich z wydziałów KW i możliwość  przyspieszenia innych postępowań sądowych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Cyfrowe akta ksiąg wieczystych – ograniczenie konieczność funkcjonowania archiwów sądowych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F128D22-72F1-DF82-D9F0-E4AEE5C1F689}"/>
              </a:ext>
            </a:extLst>
          </p:cNvPr>
          <p:cNvSpPr txBox="1"/>
          <p:nvPr/>
        </p:nvSpPr>
        <p:spPr>
          <a:xfrm>
            <a:off x="1072658" y="419219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Korzyści</a:t>
            </a:r>
          </a:p>
        </p:txBody>
      </p:sp>
    </p:spTree>
    <p:extLst>
      <p:ext uri="{BB962C8B-B14F-4D97-AF65-F5344CB8AC3E}">
        <p14:creationId xmlns:p14="http://schemas.microsoft.com/office/powerpoint/2010/main" val="1224163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E0751-B3E0-B57F-2191-377BFE1A0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2538BB-B051-A4B4-CB58-AE88F2588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658" y="1228344"/>
            <a:ext cx="9753837" cy="388315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pl-PL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9011706-3205-E2C0-F4BD-2C72D94EF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5591196"/>
            <a:ext cx="8825658" cy="861420"/>
          </a:xfrm>
        </p:spPr>
        <p:txBody>
          <a:bodyPr/>
          <a:lstStyle/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l-PL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zymon Posadzy, Notariusz w Poznaniu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32FA9DB-41A2-36FA-45FC-D64937178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1" y="5735955"/>
            <a:ext cx="1839617" cy="71666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2ACF682-34A9-F330-2F0D-0BD4F1BF635A}"/>
              </a:ext>
            </a:extLst>
          </p:cNvPr>
          <p:cNvSpPr txBox="1"/>
          <p:nvPr/>
        </p:nvSpPr>
        <p:spPr>
          <a:xfrm>
            <a:off x="-109511" y="2995694"/>
            <a:ext cx="10896838" cy="491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Dziękuję za uwagę </a:t>
            </a:r>
          </a:p>
        </p:txBody>
      </p:sp>
    </p:spTree>
    <p:extLst>
      <p:ext uri="{BB962C8B-B14F-4D97-AF65-F5344CB8AC3E}">
        <p14:creationId xmlns:p14="http://schemas.microsoft.com/office/powerpoint/2010/main" val="305437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10B38-CB40-6236-9300-0AA83CE52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6B0237-4F3C-70E8-8DAA-D340A36A7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343" y="947542"/>
            <a:ext cx="10711220" cy="3636264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prezentacji:</a:t>
            </a:r>
            <a:b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	Odrobina statystyki</a:t>
            </a:r>
            <a:b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	Ramy prawne </a:t>
            </a:r>
            <a:b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	Zagrożenia (mityczne i prawdziwe)</a:t>
            </a:r>
            <a:b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	Korzyści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5712766-7221-EB3E-643B-842AC33B6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5591196"/>
            <a:ext cx="8825658" cy="861420"/>
          </a:xfrm>
        </p:spPr>
        <p:txBody>
          <a:bodyPr/>
          <a:lstStyle/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l-PL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zymon Posadzy, Notariusz w Poznaniu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1EF4F27-B3DB-49A7-57E2-0F55BDA1D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354" y="5740721"/>
            <a:ext cx="1827384" cy="71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26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7A213-EA4F-9CEE-6EC4-3312A53EC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FF2652-559B-661B-8776-C19F08B65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658" y="1228344"/>
            <a:ext cx="9753837" cy="268756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Odrobina statystyki</a:t>
            </a:r>
            <a:b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63C568C-F199-219C-95EF-629508D5A8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5591196"/>
            <a:ext cx="8825658" cy="861420"/>
          </a:xfrm>
        </p:spPr>
        <p:txBody>
          <a:bodyPr/>
          <a:lstStyle/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l-PL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zymon Posadzy, Notariusz w Poznaniu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9A8EE6-1393-B5BB-2FE7-11225515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1" y="5735955"/>
            <a:ext cx="1839617" cy="71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00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FE3A1-F0B2-0724-4071-45838EC95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6E4085-4CD3-8A92-290F-96E05AC5F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658" y="1228344"/>
            <a:ext cx="9753837" cy="388315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pl-PL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92E7E8A-0EFE-7909-C6E3-67BFE5030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5591196"/>
            <a:ext cx="8825658" cy="861420"/>
          </a:xfrm>
        </p:spPr>
        <p:txBody>
          <a:bodyPr/>
          <a:lstStyle/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l-PL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zymon Posadzy, Notariusz w Poznaniu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210C8F7-43EF-F18F-2764-0BC1FCD79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1" y="5735955"/>
            <a:ext cx="1839617" cy="71666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9071DA5-2C32-9EA1-E8BE-C874F3ADE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663" y="649224"/>
            <a:ext cx="8923025" cy="5218033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B377A9C2-9B18-5945-5A90-1C9DF4AB984D}"/>
              </a:ext>
            </a:extLst>
          </p:cNvPr>
          <p:cNvSpPr txBox="1"/>
          <p:nvPr/>
        </p:nvSpPr>
        <p:spPr>
          <a:xfrm>
            <a:off x="1101881" y="10325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Statystyki postępowań wieczystoksięgowych</a:t>
            </a:r>
          </a:p>
        </p:txBody>
      </p:sp>
    </p:spTree>
    <p:extLst>
      <p:ext uri="{BB962C8B-B14F-4D97-AF65-F5344CB8AC3E}">
        <p14:creationId xmlns:p14="http://schemas.microsoft.com/office/powerpoint/2010/main" val="410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415C7-A1E9-6A90-C8DE-707AF0612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C76AD6-137E-17E2-83B3-48D792407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658" y="1228344"/>
            <a:ext cx="9753837" cy="388315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pl-PL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BFC70AD-2AFA-44A7-5A61-43AC65FAE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5591196"/>
            <a:ext cx="8825658" cy="861420"/>
          </a:xfrm>
        </p:spPr>
        <p:txBody>
          <a:bodyPr/>
          <a:lstStyle/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l-PL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zymon Posadzy, Notariusz w Poznaniu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53B9EB4-3BBD-E2EB-BC7F-1022FFD7A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1" y="5735955"/>
            <a:ext cx="1839617" cy="71666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DEE76C3-5F5B-5004-789C-38F8D62E2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44" y="623153"/>
            <a:ext cx="11945112" cy="5093534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0B0D2EA8-6617-DE42-0A4D-4CA6501DB834}"/>
              </a:ext>
            </a:extLst>
          </p:cNvPr>
          <p:cNvSpPr txBox="1"/>
          <p:nvPr/>
        </p:nvSpPr>
        <p:spPr>
          <a:xfrm>
            <a:off x="939800" y="14345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Statystyki postępowań wieczystoksięgowych</a:t>
            </a:r>
          </a:p>
        </p:txBody>
      </p:sp>
    </p:spTree>
    <p:extLst>
      <p:ext uri="{BB962C8B-B14F-4D97-AF65-F5344CB8AC3E}">
        <p14:creationId xmlns:p14="http://schemas.microsoft.com/office/powerpoint/2010/main" val="1282707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BFD2E-6855-67B1-BE00-29D836E87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653E7F-0FA7-EFDD-A830-DE26E1A8F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658" y="1228344"/>
            <a:ext cx="9753837" cy="388315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pl-PL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1A4B290-EAAB-C1EE-F5AD-CD949B37C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5591196"/>
            <a:ext cx="8825658" cy="861420"/>
          </a:xfrm>
        </p:spPr>
        <p:txBody>
          <a:bodyPr/>
          <a:lstStyle/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l-PL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zymon Posadzy, Notariusz w Poznaniu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D3ED0C1-3FF0-FB67-0EE2-E0F0DD82A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1" y="5735955"/>
            <a:ext cx="1839617" cy="71666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4EBAA02-B35C-8FDA-B114-955C28725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46" y="1115568"/>
            <a:ext cx="9534938" cy="40311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D5BCA5DB-4A65-C607-C2EC-4366900504D0}"/>
                  </a:ext>
                </a:extLst>
              </p14:cNvPr>
              <p14:cNvContentPartPr/>
              <p14:nvPr/>
            </p14:nvContentPartPr>
            <p14:xfrm>
              <a:off x="7674624" y="2639376"/>
              <a:ext cx="2333160" cy="482760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D5BCA5DB-4A65-C607-C2EC-4366900504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38624" y="2603376"/>
                <a:ext cx="2404800" cy="5544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pole tekstowe 7">
            <a:extLst>
              <a:ext uri="{FF2B5EF4-FFF2-40B4-BE49-F238E27FC236}">
                <a16:creationId xmlns:a16="http://schemas.microsoft.com/office/drawing/2014/main" id="{08C1ADD8-A360-BC73-CECA-E91D6C0E92D4}"/>
              </a:ext>
            </a:extLst>
          </p:cNvPr>
          <p:cNvSpPr txBox="1"/>
          <p:nvPr/>
        </p:nvSpPr>
        <p:spPr>
          <a:xfrm>
            <a:off x="1154954" y="23455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Statystyki postępowań wieczystoksięgowych</a:t>
            </a:r>
          </a:p>
        </p:txBody>
      </p:sp>
    </p:spTree>
    <p:extLst>
      <p:ext uri="{BB962C8B-B14F-4D97-AF65-F5344CB8AC3E}">
        <p14:creationId xmlns:p14="http://schemas.microsoft.com/office/powerpoint/2010/main" val="101906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A1003-3A26-0A8C-FDA7-ECBE46167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46EC46-9C0D-DE18-ABA7-69C58D796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658" y="1228344"/>
            <a:ext cx="9753837" cy="388315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pl-PL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452C5EB-FA1F-57FD-556A-4E35ECA86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5591196"/>
            <a:ext cx="8825658" cy="861420"/>
          </a:xfrm>
        </p:spPr>
        <p:txBody>
          <a:bodyPr/>
          <a:lstStyle/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l-PL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zymon Posadzy, Notariusz w Poznaniu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07D829C-7BD7-E841-E06F-43C4394C7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1" y="5735955"/>
            <a:ext cx="1839617" cy="71666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357725D-9163-E302-5F14-41521D97B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443" y="1228344"/>
            <a:ext cx="9896295" cy="407517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9666372-47D0-27BF-D77A-E690B4DED314}"/>
              </a:ext>
            </a:extLst>
          </p:cNvPr>
          <p:cNvSpPr txBox="1"/>
          <p:nvPr/>
        </p:nvSpPr>
        <p:spPr>
          <a:xfrm>
            <a:off x="1072658" y="4053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Statystyki postępowań wieczystoksięgowych</a:t>
            </a:r>
          </a:p>
        </p:txBody>
      </p:sp>
    </p:spTree>
    <p:extLst>
      <p:ext uri="{BB962C8B-B14F-4D97-AF65-F5344CB8AC3E}">
        <p14:creationId xmlns:p14="http://schemas.microsoft.com/office/powerpoint/2010/main" val="4124276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3A312-A415-A246-A935-FE0BD33BC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1C89C5-B2CB-A017-9B2A-A2053F327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658" y="1228344"/>
            <a:ext cx="9753837" cy="388315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pl-PL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0FD4B11-C460-5050-8CE5-BD28ABA03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5591196"/>
            <a:ext cx="8825658" cy="861420"/>
          </a:xfrm>
        </p:spPr>
        <p:txBody>
          <a:bodyPr/>
          <a:lstStyle/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l-PL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zymon Posadzy, Notariusz Poznaniu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7DAB31D-6B44-D0D0-73FC-90301FC79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1" y="5735955"/>
            <a:ext cx="1839617" cy="71666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48D3627-6A57-275C-3832-A174D458E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341692"/>
            <a:ext cx="11643360" cy="376980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A47F7368-0617-178B-2BBA-75EADF5F0862}"/>
              </a:ext>
            </a:extLst>
          </p:cNvPr>
          <p:cNvSpPr txBox="1"/>
          <p:nvPr/>
        </p:nvSpPr>
        <p:spPr>
          <a:xfrm>
            <a:off x="889000" y="3793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Statystyki postępowań wieczystoksięgowych</a:t>
            </a:r>
          </a:p>
        </p:txBody>
      </p:sp>
    </p:spTree>
    <p:extLst>
      <p:ext uri="{BB962C8B-B14F-4D97-AF65-F5344CB8AC3E}">
        <p14:creationId xmlns:p14="http://schemas.microsoft.com/office/powerpoint/2010/main" val="2280897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383</TotalTime>
  <Words>993</Words>
  <Application>Microsoft Office PowerPoint</Application>
  <PresentationFormat>Panoramiczny</PresentationFormat>
  <Paragraphs>142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1" baseType="lpstr">
      <vt:lpstr>Calibri</vt:lpstr>
      <vt:lpstr>Century Gothic</vt:lpstr>
      <vt:lpstr>Tahoma</vt:lpstr>
      <vt:lpstr>Wingdings 3</vt:lpstr>
      <vt:lpstr>Jon</vt:lpstr>
      <vt:lpstr>Czy obywatel ma prawo do szybkiego ujawnienia swoich praw w księdze wieczystej?</vt:lpstr>
      <vt:lpstr>Propozycja:  Powierzenie notariuszom kompetencji w zakresie dokonywania wpisów w księgach wieczystych</vt:lpstr>
      <vt:lpstr> Plan prezentacji:  1. Odrobina statystyki 2. Ramy prawne  3. Zagrożenia (mityczne i prawdziwe) 4. Korzyści</vt:lpstr>
      <vt:lpstr>Odrobina statystyki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Sz Posadzy</dc:creator>
  <cp:lastModifiedBy>Szymon Posadzy</cp:lastModifiedBy>
  <cp:revision>12</cp:revision>
  <dcterms:created xsi:type="dcterms:W3CDTF">2025-05-15T07:41:45Z</dcterms:created>
  <dcterms:modified xsi:type="dcterms:W3CDTF">2025-05-17T20:05:05Z</dcterms:modified>
</cp:coreProperties>
</file>